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?>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548640" cy="6858000"/>
          </a:xfrm>
          <a:prstGeom prst="rect">
            <a:avLst/>
          </a:prstGeom>
          <a:solidFill>
            <a:srgbClr val="06B6D4"/>
          </a:solidFill>
          <a:ln/>
        </p:spPr>
      </p:sp>
      <p:sp>
        <p:nvSpPr>
          <p:cNvPr id="4" name="Shape 2"/>
          <p:cNvSpPr/>
          <p:nvPr/>
        </p:nvSpPr>
        <p:spPr>
          <a:xfrm>
            <a:off x="548640" y="0"/>
            <a:ext cx="54864" cy="685800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146304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EARCENT  ·  SERVICE BLUEPRINT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097280" y="1828800"/>
            <a:ext cx="100584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four services in detail</a:t>
            </a:r>
            <a:endParaRPr lang="en-US" sz="6400" dirty="0"/>
          </a:p>
        </p:txBody>
      </p:sp>
      <p:sp>
        <p:nvSpPr>
          <p:cNvPr id="7" name="Text 5"/>
          <p:cNvSpPr/>
          <p:nvPr/>
        </p:nvSpPr>
        <p:spPr>
          <a:xfrm>
            <a:off x="1097280" y="310896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shareable overview of the going-global scope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097280" y="4754880"/>
            <a:ext cx="164592" cy="164592"/>
          </a:xfrm>
          <a:prstGeom prst="ellipse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508760" y="4754880"/>
            <a:ext cx="164592" cy="164592"/>
          </a:xfrm>
          <a:prstGeom prst="ellipse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920240" y="4754880"/>
            <a:ext cx="164592" cy="164592"/>
          </a:xfrm>
          <a:prstGeom prst="ellipse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331720" y="4754880"/>
            <a:ext cx="164592" cy="164592"/>
          </a:xfrm>
          <a:prstGeom prst="ellipse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743200" y="4754880"/>
            <a:ext cx="164592" cy="164592"/>
          </a:xfrm>
          <a:prstGeom prst="ellipse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154680" y="4754880"/>
            <a:ext cx="164592" cy="164592"/>
          </a:xfrm>
          <a:prstGeom prst="ellipse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566160" y="4754880"/>
            <a:ext cx="164592" cy="164592"/>
          </a:xfrm>
          <a:prstGeom prst="ellipse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77640" y="4754880"/>
            <a:ext cx="164592" cy="164592"/>
          </a:xfrm>
          <a:prstGeom prst="ellipse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389120" y="4754880"/>
            <a:ext cx="164592" cy="164592"/>
          </a:xfrm>
          <a:prstGeom prst="ellipse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800600" y="4754880"/>
            <a:ext cx="164592" cy="164592"/>
          </a:xfrm>
          <a:prstGeom prst="ellipse">
            <a:avLst/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97280" y="58521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Earcent  ·  Service blueprint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9418320" y="585216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v1.0  ·  2026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36576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486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 blueprint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Earcent  ·  Service overview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881360" y="5486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/ 9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128016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548640" y="210312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Single items or the full journey — you choose.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548640" y="2926080"/>
            <a:ext cx="5303520" cy="1280160"/>
          </a:xfrm>
          <a:prstGeom prst="roundRect">
            <a:avLst>
              <a:gd name="adj" fmla="val 7143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2926080"/>
            <a:ext cx="73152" cy="128016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306324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371600" y="301752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foundation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371600" y="347472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item only? Of course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731520" y="379476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Site / standalone store, internal systems, integrations.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126480" y="2926080"/>
            <a:ext cx="5303520" cy="1280160"/>
          </a:xfrm>
          <a:prstGeom prst="roundRect">
            <a:avLst>
              <a:gd name="adj" fmla="val 7143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126480" y="2926080"/>
            <a:ext cx="73152" cy="128016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16" name="Text 14"/>
          <p:cNvSpPr/>
          <p:nvPr/>
        </p:nvSpPr>
        <p:spPr>
          <a:xfrm>
            <a:off x="6309360" y="306324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949440" y="301752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Offshore company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949440" y="347472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we work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309360" y="379476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Hong Kong, Singapore, US entities and more.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48640" y="4480560"/>
            <a:ext cx="5303520" cy="1280160"/>
          </a:xfrm>
          <a:prstGeom prst="roundRect">
            <a:avLst>
              <a:gd name="adj" fmla="val 7143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48640" y="4480560"/>
            <a:ext cx="73152" cy="128016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22" name="Text 20"/>
          <p:cNvSpPr/>
          <p:nvPr/>
        </p:nvSpPr>
        <p:spPr>
          <a:xfrm>
            <a:off x="731520" y="461772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1371600" y="457200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Export paperwork &amp; customs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1371600" y="502920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typical engagement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731520" y="534924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Licences, documents, AEO broker co-ordination.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126480" y="4480560"/>
            <a:ext cx="5303520" cy="1280160"/>
          </a:xfrm>
          <a:prstGeom prst="roundRect">
            <a:avLst>
              <a:gd name="adj" fmla="val 7143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126480" y="4480560"/>
            <a:ext cx="73152" cy="128016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28" name="Text 26"/>
          <p:cNvSpPr/>
          <p:nvPr/>
        </p:nvSpPr>
        <p:spPr>
          <a:xfrm>
            <a:off x="6309360" y="461772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6949440" y="457200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Overseas market, 0→1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6949440" y="502920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we start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6309360" y="534924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judgement, acquisition, English content.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36576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486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 blueprint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Earcent  ·  Service overview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881360" y="5486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/ 9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128016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four services, on one page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548640" y="210312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one can start alone, and any can compose into a full pipeline.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548640" y="2834640"/>
            <a:ext cx="2697480" cy="365760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822960" y="3108960"/>
            <a:ext cx="731520" cy="731520"/>
          </a:xfrm>
          <a:prstGeom prst="ellipse">
            <a:avLst/>
          </a:prstGeom>
          <a:solidFill>
            <a:srgbClr val="0F172A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3154680"/>
            <a:ext cx="731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777240" y="402336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777240" y="429768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foundation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777240" y="480060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Site / standalone store, internal systems, integrations.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77240" y="5532120"/>
            <a:ext cx="224028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15" name="Shape 13"/>
          <p:cNvSpPr/>
          <p:nvPr/>
        </p:nvSpPr>
        <p:spPr>
          <a:xfrm>
            <a:off x="822960" y="566928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6" name="Text 14"/>
          <p:cNvSpPr/>
          <p:nvPr/>
        </p:nvSpPr>
        <p:spPr>
          <a:xfrm>
            <a:off x="960120" y="5614416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Company site or standalone store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822960" y="5870448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8" name="Text 16"/>
          <p:cNvSpPr/>
          <p:nvPr/>
        </p:nvSpPr>
        <p:spPr>
          <a:xfrm>
            <a:off x="960120" y="5815584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Internal systems and data flow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822960" y="6071616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20" name="Text 18"/>
          <p:cNvSpPr/>
          <p:nvPr/>
        </p:nvSpPr>
        <p:spPr>
          <a:xfrm>
            <a:off x="960120" y="6016752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English copy and SEO baseline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22960" y="6272784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22" name="Text 20"/>
          <p:cNvSpPr/>
          <p:nvPr/>
        </p:nvSpPr>
        <p:spPr>
          <a:xfrm>
            <a:off x="960120" y="6217920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Payment and FX pathway wiring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383280" y="2834640"/>
            <a:ext cx="2697480" cy="365760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657600" y="3108960"/>
            <a:ext cx="731520" cy="731520"/>
          </a:xfrm>
          <a:prstGeom prst="ellipse">
            <a:avLst/>
          </a:prstGeom>
          <a:solidFill>
            <a:srgbClr val="0F172A"/>
          </a:solidFill>
          <a:ln w="19050">
            <a:solidFill>
              <a:srgbClr val="34D39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657600" y="3154680"/>
            <a:ext cx="731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3611880" y="402336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OFFSHORE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3611880" y="429768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Offshore company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3611880" y="480060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Hong Kong, Singapore, US entities and more.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3611880" y="5532120"/>
            <a:ext cx="224028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30" name="Shape 28"/>
          <p:cNvSpPr/>
          <p:nvPr/>
        </p:nvSpPr>
        <p:spPr>
          <a:xfrm>
            <a:off x="3657600" y="566928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31" name="Text 29"/>
          <p:cNvSpPr/>
          <p:nvPr/>
        </p:nvSpPr>
        <p:spPr>
          <a:xfrm>
            <a:off x="3794760" y="5614416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Licensed secretarial execution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3657600" y="5870448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33" name="Text 31"/>
          <p:cNvSpPr/>
          <p:nvPr/>
        </p:nvSpPr>
        <p:spPr>
          <a:xfrm>
            <a:off x="3794760" y="5815584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Bank account co-ordination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3657600" y="6071616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35" name="Text 33"/>
          <p:cNvSpPr/>
          <p:nvPr/>
        </p:nvSpPr>
        <p:spPr>
          <a:xfrm>
            <a:off x="3794760" y="6016752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Annual compliance and review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3657600" y="6272784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37" name="Text 35"/>
          <p:cNvSpPr/>
          <p:nvPr/>
        </p:nvSpPr>
        <p:spPr>
          <a:xfrm>
            <a:off x="3794760" y="6217920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Group structure design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6217920" y="2834640"/>
            <a:ext cx="2697480" cy="365760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6492240" y="3108960"/>
            <a:ext cx="731520" cy="731520"/>
          </a:xfrm>
          <a:prstGeom prst="ellipse">
            <a:avLst/>
          </a:prstGeom>
          <a:solidFill>
            <a:srgbClr val="0F172A"/>
          </a:solidFill>
          <a:ln w="19050">
            <a:solidFill>
              <a:srgbClr val="F59E0B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492240" y="3154680"/>
            <a:ext cx="731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" dirty="0"/>
          </a:p>
        </p:txBody>
      </p:sp>
      <p:sp>
        <p:nvSpPr>
          <p:cNvPr id="41" name="Text 39"/>
          <p:cNvSpPr/>
          <p:nvPr/>
        </p:nvSpPr>
        <p:spPr>
          <a:xfrm>
            <a:off x="6446520" y="402336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EXPORT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6446520" y="429768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Export paperwork &amp; customs</a:t>
            </a:r>
            <a:endParaRPr lang="en-US" sz="2000" dirty="0"/>
          </a:p>
        </p:txBody>
      </p:sp>
      <p:sp>
        <p:nvSpPr>
          <p:cNvPr id="43" name="Text 41"/>
          <p:cNvSpPr/>
          <p:nvPr/>
        </p:nvSpPr>
        <p:spPr>
          <a:xfrm>
            <a:off x="6446520" y="480060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Licences, documents, AEO broker co-ordination.</a:t>
            </a:r>
            <a:endParaRPr lang="en-US" sz="1200" dirty="0"/>
          </a:p>
        </p:txBody>
      </p:sp>
      <p:sp>
        <p:nvSpPr>
          <p:cNvPr id="44" name="Shape 42"/>
          <p:cNvSpPr/>
          <p:nvPr/>
        </p:nvSpPr>
        <p:spPr>
          <a:xfrm>
            <a:off x="6446520" y="5532120"/>
            <a:ext cx="224028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45" name="Shape 43"/>
          <p:cNvSpPr/>
          <p:nvPr/>
        </p:nvSpPr>
        <p:spPr>
          <a:xfrm>
            <a:off x="6492240" y="566928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46" name="Text 44"/>
          <p:cNvSpPr/>
          <p:nvPr/>
        </p:nvSpPr>
        <p:spPr>
          <a:xfrm>
            <a:off x="6629400" y="5614416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Category control and licence map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6492240" y="5870448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48" name="Text 46"/>
          <p:cNvSpPr/>
          <p:nvPr/>
        </p:nvSpPr>
        <p:spPr>
          <a:xfrm>
            <a:off x="6629400" y="5815584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Commercial invoice / packing / C/O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6492240" y="6071616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0" name="Text 48"/>
          <p:cNvSpPr/>
          <p:nvPr/>
        </p:nvSpPr>
        <p:spPr>
          <a:xfrm>
            <a:off x="6629400" y="6016752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AEO broker co-ordination</a:t>
            </a:r>
            <a:endParaRPr lang="en-US" sz="1100" dirty="0"/>
          </a:p>
        </p:txBody>
      </p:sp>
      <p:sp>
        <p:nvSpPr>
          <p:cNvPr id="51" name="Shape 49"/>
          <p:cNvSpPr/>
          <p:nvPr/>
        </p:nvSpPr>
        <p:spPr>
          <a:xfrm>
            <a:off x="6492240" y="6272784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2" name="Text 50"/>
          <p:cNvSpPr/>
          <p:nvPr/>
        </p:nvSpPr>
        <p:spPr>
          <a:xfrm>
            <a:off x="6629400" y="6217920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Tax refund and FX settlement</a:t>
            </a:r>
            <a:endParaRPr lang="en-US" sz="1100" dirty="0"/>
          </a:p>
        </p:txBody>
      </p:sp>
      <p:sp>
        <p:nvSpPr>
          <p:cNvPr id="53" name="Shape 51"/>
          <p:cNvSpPr/>
          <p:nvPr/>
        </p:nvSpPr>
        <p:spPr>
          <a:xfrm>
            <a:off x="9052560" y="2834640"/>
            <a:ext cx="2697480" cy="365760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54" name="Shape 52"/>
          <p:cNvSpPr/>
          <p:nvPr/>
        </p:nvSpPr>
        <p:spPr>
          <a:xfrm>
            <a:off x="9326880" y="3108960"/>
            <a:ext cx="731520" cy="731520"/>
          </a:xfrm>
          <a:prstGeom prst="ellipse">
            <a:avLst/>
          </a:prstGeom>
          <a:solidFill>
            <a:srgbClr val="0F172A"/>
          </a:solidFill>
          <a:ln w="19050">
            <a:solidFill>
              <a:srgbClr val="F87171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9326880" y="3154680"/>
            <a:ext cx="731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" dirty="0"/>
          </a:p>
        </p:txBody>
      </p:sp>
      <p:sp>
        <p:nvSpPr>
          <p:cNvPr id="56" name="Text 54"/>
          <p:cNvSpPr/>
          <p:nvPr/>
        </p:nvSpPr>
        <p:spPr>
          <a:xfrm>
            <a:off x="9281160" y="4023360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</a:t>
            </a:r>
            <a:endParaRPr lang="en-US" sz="1000" dirty="0"/>
          </a:p>
        </p:txBody>
      </p:sp>
      <p:sp>
        <p:nvSpPr>
          <p:cNvPr id="57" name="Text 55"/>
          <p:cNvSpPr/>
          <p:nvPr/>
        </p:nvSpPr>
        <p:spPr>
          <a:xfrm>
            <a:off x="9281160" y="429768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Overseas market, 0→1</a:t>
            </a:r>
            <a:endParaRPr lang="en-US" sz="2000" dirty="0"/>
          </a:p>
        </p:txBody>
      </p:sp>
      <p:sp>
        <p:nvSpPr>
          <p:cNvPr id="58" name="Text 56"/>
          <p:cNvSpPr/>
          <p:nvPr/>
        </p:nvSpPr>
        <p:spPr>
          <a:xfrm>
            <a:off x="9281160" y="480060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judgement, acquisition, English content.</a:t>
            </a:r>
            <a:endParaRPr lang="en-US" sz="1200" dirty="0"/>
          </a:p>
        </p:txBody>
      </p:sp>
      <p:sp>
        <p:nvSpPr>
          <p:cNvPr id="59" name="Shape 57"/>
          <p:cNvSpPr/>
          <p:nvPr/>
        </p:nvSpPr>
        <p:spPr>
          <a:xfrm>
            <a:off x="9281160" y="5532120"/>
            <a:ext cx="224028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60" name="Shape 58"/>
          <p:cNvSpPr/>
          <p:nvPr/>
        </p:nvSpPr>
        <p:spPr>
          <a:xfrm>
            <a:off x="9326880" y="566928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61" name="Text 59"/>
          <p:cNvSpPr/>
          <p:nvPr/>
        </p:nvSpPr>
        <p:spPr>
          <a:xfrm>
            <a:off x="9464040" y="5614416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ICP and channel judgement</a:t>
            </a:r>
            <a:endParaRPr lang="en-US" sz="1100" dirty="0"/>
          </a:p>
        </p:txBody>
      </p:sp>
      <p:sp>
        <p:nvSpPr>
          <p:cNvPr id="62" name="Shape 60"/>
          <p:cNvSpPr/>
          <p:nvPr/>
        </p:nvSpPr>
        <p:spPr>
          <a:xfrm>
            <a:off x="9326880" y="5870448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63" name="Text 61"/>
          <p:cNvSpPr/>
          <p:nvPr/>
        </p:nvSpPr>
        <p:spPr>
          <a:xfrm>
            <a:off x="9464040" y="5815584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English content production</a:t>
            </a:r>
            <a:endParaRPr lang="en-US" sz="1100" dirty="0"/>
          </a:p>
        </p:txBody>
      </p:sp>
      <p:sp>
        <p:nvSpPr>
          <p:cNvPr id="64" name="Shape 62"/>
          <p:cNvSpPr/>
          <p:nvPr/>
        </p:nvSpPr>
        <p:spPr>
          <a:xfrm>
            <a:off x="9326880" y="6071616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65" name="Text 63"/>
          <p:cNvSpPr/>
          <p:nvPr/>
        </p:nvSpPr>
        <p:spPr>
          <a:xfrm>
            <a:off x="9464040" y="6016752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Cold start and first customers</a:t>
            </a:r>
            <a:endParaRPr lang="en-US" sz="1100" dirty="0"/>
          </a:p>
        </p:txBody>
      </p:sp>
      <p:sp>
        <p:nvSpPr>
          <p:cNvPr id="66" name="Shape 64"/>
          <p:cNvSpPr/>
          <p:nvPr/>
        </p:nvSpPr>
        <p:spPr>
          <a:xfrm>
            <a:off x="9326880" y="6272784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67" name="Text 65"/>
          <p:cNvSpPr/>
          <p:nvPr/>
        </p:nvSpPr>
        <p:spPr>
          <a:xfrm>
            <a:off x="9464040" y="6217920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Conversion and retention dashboards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36576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486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 blueprint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Earcent  ·  Service overview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881360" y="5486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/ 9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1280160"/>
            <a:ext cx="1005840" cy="1005840"/>
          </a:xfrm>
          <a:prstGeom prst="ellipse">
            <a:avLst/>
          </a:prstGeom>
          <a:solidFill>
            <a:srgbClr val="0F172A"/>
          </a:solidFill>
          <a:ln w="25400">
            <a:solidFill>
              <a:srgbClr val="22D3E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325880"/>
            <a:ext cx="1005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1737360" y="14173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737360" y="169164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foundation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54864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48640" y="2743200"/>
            <a:ext cx="2834640" cy="109728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7724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77724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15" name="Shape 13"/>
          <p:cNvSpPr/>
          <p:nvPr/>
        </p:nvSpPr>
        <p:spPr>
          <a:xfrm>
            <a:off x="822960" y="374904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6" name="Text 14"/>
          <p:cNvSpPr/>
          <p:nvPr/>
        </p:nvSpPr>
        <p:spPr>
          <a:xfrm>
            <a:off x="96012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standalone site, marketplace-only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822960" y="416052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8" name="Text 16"/>
          <p:cNvSpPr/>
          <p:nvPr/>
        </p:nvSpPr>
        <p:spPr>
          <a:xfrm>
            <a:off x="96012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Scattered systems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822960" y="457200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20" name="Text 18"/>
          <p:cNvSpPr/>
          <p:nvPr/>
        </p:nvSpPr>
        <p:spPr>
          <a:xfrm>
            <a:off x="96012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first-party data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22960" y="498348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22" name="Text 20"/>
          <p:cNvSpPr/>
          <p:nvPr/>
        </p:nvSpPr>
        <p:spPr>
          <a:xfrm>
            <a:off x="96012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payment / FX path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61188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611880" y="2743200"/>
            <a:ext cx="2834640" cy="109728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25" name="Text 23"/>
          <p:cNvSpPr/>
          <p:nvPr/>
        </p:nvSpPr>
        <p:spPr>
          <a:xfrm>
            <a:off x="384048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384048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role</a:t>
            </a:r>
            <a:endParaRPr lang="en-US" sz="1800" dirty="0"/>
          </a:p>
        </p:txBody>
      </p:sp>
      <p:sp>
        <p:nvSpPr>
          <p:cNvPr id="27" name="Shape 25"/>
          <p:cNvSpPr/>
          <p:nvPr/>
        </p:nvSpPr>
        <p:spPr>
          <a:xfrm>
            <a:off x="384048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28" name="Shape 26"/>
          <p:cNvSpPr/>
          <p:nvPr/>
        </p:nvSpPr>
        <p:spPr>
          <a:xfrm>
            <a:off x="3886200" y="374904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29" name="Text 27"/>
          <p:cNvSpPr/>
          <p:nvPr/>
        </p:nvSpPr>
        <p:spPr>
          <a:xfrm>
            <a:off x="402336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Site / store setup and launch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3886200" y="416052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31" name="Text 29"/>
          <p:cNvSpPr/>
          <p:nvPr/>
        </p:nvSpPr>
        <p:spPr>
          <a:xfrm>
            <a:off x="402336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and SEO baseline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3886200" y="457200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33" name="Text 31"/>
          <p:cNvSpPr/>
          <p:nvPr/>
        </p:nvSpPr>
        <p:spPr>
          <a:xfrm>
            <a:off x="402336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integration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3886200" y="498348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35" name="Text 33"/>
          <p:cNvSpPr/>
          <p:nvPr/>
        </p:nvSpPr>
        <p:spPr>
          <a:xfrm>
            <a:off x="402336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Payment / FX wiring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667512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6675120" y="2743200"/>
            <a:ext cx="2834640" cy="109728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8" name="Text 36"/>
          <p:cNvSpPr/>
          <p:nvPr/>
        </p:nvSpPr>
        <p:spPr>
          <a:xfrm>
            <a:off x="690372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690372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Deliverables</a:t>
            </a:r>
            <a:endParaRPr lang="en-US" sz="1800" dirty="0"/>
          </a:p>
        </p:txBody>
      </p:sp>
      <p:sp>
        <p:nvSpPr>
          <p:cNvPr id="40" name="Shape 38"/>
          <p:cNvSpPr/>
          <p:nvPr/>
        </p:nvSpPr>
        <p:spPr>
          <a:xfrm>
            <a:off x="690372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41" name="Shape 39"/>
          <p:cNvSpPr/>
          <p:nvPr/>
        </p:nvSpPr>
        <p:spPr>
          <a:xfrm>
            <a:off x="6949440" y="374904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42" name="Text 40"/>
          <p:cNvSpPr/>
          <p:nvPr/>
        </p:nvSpPr>
        <p:spPr>
          <a:xfrm>
            <a:off x="708660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site / store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6949440" y="416052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44" name="Text 42"/>
          <p:cNvSpPr/>
          <p:nvPr/>
        </p:nvSpPr>
        <p:spPr>
          <a:xfrm>
            <a:off x="708660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Integration diagram and docs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6949440" y="457200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46" name="Text 44"/>
          <p:cNvSpPr/>
          <p:nvPr/>
        </p:nvSpPr>
        <p:spPr>
          <a:xfrm>
            <a:off x="708660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English content and SEO baseline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6949440" y="498348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48" name="Text 46"/>
          <p:cNvSpPr/>
          <p:nvPr/>
        </p:nvSpPr>
        <p:spPr>
          <a:xfrm>
            <a:off x="708660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Payment / FX test report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973836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50" name="Shape 48"/>
          <p:cNvSpPr/>
          <p:nvPr/>
        </p:nvSpPr>
        <p:spPr>
          <a:xfrm>
            <a:off x="9738360" y="2743200"/>
            <a:ext cx="2834640" cy="109728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51" name="Text 49"/>
          <p:cNvSpPr/>
          <p:nvPr/>
        </p:nvSpPr>
        <p:spPr>
          <a:xfrm>
            <a:off x="996696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996696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Single-item path</a:t>
            </a:r>
            <a:endParaRPr lang="en-US" sz="1800" dirty="0"/>
          </a:p>
        </p:txBody>
      </p:sp>
      <p:sp>
        <p:nvSpPr>
          <p:cNvPr id="53" name="Shape 51"/>
          <p:cNvSpPr/>
          <p:nvPr/>
        </p:nvSpPr>
        <p:spPr>
          <a:xfrm>
            <a:off x="996696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54" name="Shape 52"/>
          <p:cNvSpPr/>
          <p:nvPr/>
        </p:nvSpPr>
        <p:spPr>
          <a:xfrm>
            <a:off x="10012680" y="374904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55" name="Text 53"/>
          <p:cNvSpPr/>
          <p:nvPr/>
        </p:nvSpPr>
        <p:spPr>
          <a:xfrm>
            <a:off x="1014984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the site</a:t>
            </a:r>
            <a:endParaRPr lang="en-US" sz="1100" dirty="0"/>
          </a:p>
        </p:txBody>
      </p:sp>
      <p:sp>
        <p:nvSpPr>
          <p:cNvPr id="56" name="Shape 54"/>
          <p:cNvSpPr/>
          <p:nvPr/>
        </p:nvSpPr>
        <p:spPr>
          <a:xfrm>
            <a:off x="10012680" y="416052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57" name="Text 55"/>
          <p:cNvSpPr/>
          <p:nvPr/>
        </p:nvSpPr>
        <p:spPr>
          <a:xfrm>
            <a:off x="1014984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one integration</a:t>
            </a:r>
            <a:endParaRPr lang="en-US" sz="1100" dirty="0"/>
          </a:p>
        </p:txBody>
      </p:sp>
      <p:sp>
        <p:nvSpPr>
          <p:cNvPr id="58" name="Shape 56"/>
          <p:cNvSpPr/>
          <p:nvPr/>
        </p:nvSpPr>
        <p:spPr>
          <a:xfrm>
            <a:off x="10012680" y="457200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59" name="Text 57"/>
          <p:cNvSpPr/>
          <p:nvPr/>
        </p:nvSpPr>
        <p:spPr>
          <a:xfrm>
            <a:off x="1014984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English content</a:t>
            </a:r>
            <a:endParaRPr lang="en-US" sz="1100" dirty="0"/>
          </a:p>
        </p:txBody>
      </p:sp>
      <p:sp>
        <p:nvSpPr>
          <p:cNvPr id="60" name="Shape 58"/>
          <p:cNvSpPr/>
          <p:nvPr/>
        </p:nvSpPr>
        <p:spPr>
          <a:xfrm>
            <a:off x="10012680" y="4983480"/>
            <a:ext cx="73152" cy="7315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61" name="Text 59"/>
          <p:cNvSpPr/>
          <p:nvPr/>
        </p:nvSpPr>
        <p:spPr>
          <a:xfrm>
            <a:off x="1014984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payment / FX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36576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486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 blueprint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Earcent  ·  Service overview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881360" y="5486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/ 9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1280160"/>
            <a:ext cx="1005840" cy="1005840"/>
          </a:xfrm>
          <a:prstGeom prst="ellipse">
            <a:avLst/>
          </a:prstGeom>
          <a:solidFill>
            <a:srgbClr val="0F172A"/>
          </a:solidFill>
          <a:ln w="25400">
            <a:solidFill>
              <a:srgbClr val="34D39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325880"/>
            <a:ext cx="1005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1737360" y="14173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OFFSHORE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737360" y="169164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Offshore company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54864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48640" y="2743200"/>
            <a:ext cx="2834640" cy="109728"/>
          </a:xfrm>
          <a:prstGeom prst="rect">
            <a:avLst/>
          </a:prstGeom>
          <a:solidFill>
            <a:srgbClr val="34D399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7724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77724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15" name="Shape 13"/>
          <p:cNvSpPr/>
          <p:nvPr/>
        </p:nvSpPr>
        <p:spPr>
          <a:xfrm>
            <a:off x="822960" y="374904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16" name="Text 14"/>
          <p:cNvSpPr/>
          <p:nvPr/>
        </p:nvSpPr>
        <p:spPr>
          <a:xfrm>
            <a:off x="96012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to incorporate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822960" y="416052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18" name="Text 16"/>
          <p:cNvSpPr/>
          <p:nvPr/>
        </p:nvSpPr>
        <p:spPr>
          <a:xfrm>
            <a:off x="96012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Bank onboarding friction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822960" y="457200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20" name="Text 18"/>
          <p:cNvSpPr/>
          <p:nvPr/>
        </p:nvSpPr>
        <p:spPr>
          <a:xfrm>
            <a:off x="96012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Structure and tax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22960" y="498348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22" name="Text 20"/>
          <p:cNvSpPr/>
          <p:nvPr/>
        </p:nvSpPr>
        <p:spPr>
          <a:xfrm>
            <a:off x="96012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Annual compliance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61188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611880" y="2743200"/>
            <a:ext cx="2834640" cy="109728"/>
          </a:xfrm>
          <a:prstGeom prst="rect">
            <a:avLst/>
          </a:prstGeom>
          <a:solidFill>
            <a:srgbClr val="34D399"/>
          </a:solidFill>
          <a:ln/>
        </p:spPr>
      </p:sp>
      <p:sp>
        <p:nvSpPr>
          <p:cNvPr id="25" name="Text 23"/>
          <p:cNvSpPr/>
          <p:nvPr/>
        </p:nvSpPr>
        <p:spPr>
          <a:xfrm>
            <a:off x="384048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384048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role</a:t>
            </a:r>
            <a:endParaRPr lang="en-US" sz="1800" dirty="0"/>
          </a:p>
        </p:txBody>
      </p:sp>
      <p:sp>
        <p:nvSpPr>
          <p:cNvPr id="27" name="Shape 25"/>
          <p:cNvSpPr/>
          <p:nvPr/>
        </p:nvSpPr>
        <p:spPr>
          <a:xfrm>
            <a:off x="384048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28" name="Shape 26"/>
          <p:cNvSpPr/>
          <p:nvPr/>
        </p:nvSpPr>
        <p:spPr>
          <a:xfrm>
            <a:off x="3886200" y="374904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29" name="Text 27"/>
          <p:cNvSpPr/>
          <p:nvPr/>
        </p:nvSpPr>
        <p:spPr>
          <a:xfrm>
            <a:off x="402336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Licensed secretarial execution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3886200" y="416052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31" name="Text 29"/>
          <p:cNvSpPr/>
          <p:nvPr/>
        </p:nvSpPr>
        <p:spPr>
          <a:xfrm>
            <a:off x="402336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Bank account documents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3886200" y="457200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33" name="Text 31"/>
          <p:cNvSpPr/>
          <p:nvPr/>
        </p:nvSpPr>
        <p:spPr>
          <a:xfrm>
            <a:off x="402336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Structure design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3886200" y="498348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35" name="Text 33"/>
          <p:cNvSpPr/>
          <p:nvPr/>
        </p:nvSpPr>
        <p:spPr>
          <a:xfrm>
            <a:off x="402336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Compliance calendar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667512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6675120" y="2743200"/>
            <a:ext cx="2834640" cy="109728"/>
          </a:xfrm>
          <a:prstGeom prst="rect">
            <a:avLst/>
          </a:prstGeom>
          <a:solidFill>
            <a:srgbClr val="34D399"/>
          </a:solidFill>
          <a:ln/>
        </p:spPr>
      </p:sp>
      <p:sp>
        <p:nvSpPr>
          <p:cNvPr id="38" name="Text 36"/>
          <p:cNvSpPr/>
          <p:nvPr/>
        </p:nvSpPr>
        <p:spPr>
          <a:xfrm>
            <a:off x="690372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690372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Deliverables</a:t>
            </a:r>
            <a:endParaRPr lang="en-US" sz="1800" dirty="0"/>
          </a:p>
        </p:txBody>
      </p:sp>
      <p:sp>
        <p:nvSpPr>
          <p:cNvPr id="40" name="Shape 38"/>
          <p:cNvSpPr/>
          <p:nvPr/>
        </p:nvSpPr>
        <p:spPr>
          <a:xfrm>
            <a:off x="690372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41" name="Shape 39"/>
          <p:cNvSpPr/>
          <p:nvPr/>
        </p:nvSpPr>
        <p:spPr>
          <a:xfrm>
            <a:off x="6949440" y="374904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42" name="Text 40"/>
          <p:cNvSpPr/>
          <p:nvPr/>
        </p:nvSpPr>
        <p:spPr>
          <a:xfrm>
            <a:off x="708660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Certificate / business registration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6949440" y="416052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44" name="Text 42"/>
          <p:cNvSpPr/>
          <p:nvPr/>
        </p:nvSpPr>
        <p:spPr>
          <a:xfrm>
            <a:off x="708660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Bank account and KYC file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6949440" y="457200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46" name="Text 44"/>
          <p:cNvSpPr/>
          <p:nvPr/>
        </p:nvSpPr>
        <p:spPr>
          <a:xfrm>
            <a:off x="708660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Group structure diagram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6949440" y="498348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48" name="Text 46"/>
          <p:cNvSpPr/>
          <p:nvPr/>
        </p:nvSpPr>
        <p:spPr>
          <a:xfrm>
            <a:off x="708660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Compliance checklist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973836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50" name="Shape 48"/>
          <p:cNvSpPr/>
          <p:nvPr/>
        </p:nvSpPr>
        <p:spPr>
          <a:xfrm>
            <a:off x="9738360" y="2743200"/>
            <a:ext cx="2834640" cy="109728"/>
          </a:xfrm>
          <a:prstGeom prst="rect">
            <a:avLst/>
          </a:prstGeom>
          <a:solidFill>
            <a:srgbClr val="34D399"/>
          </a:solidFill>
          <a:ln/>
        </p:spPr>
      </p:sp>
      <p:sp>
        <p:nvSpPr>
          <p:cNvPr id="51" name="Text 49"/>
          <p:cNvSpPr/>
          <p:nvPr/>
        </p:nvSpPr>
        <p:spPr>
          <a:xfrm>
            <a:off x="996696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996696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Single-item path</a:t>
            </a:r>
            <a:endParaRPr lang="en-US" sz="1800" dirty="0"/>
          </a:p>
        </p:txBody>
      </p:sp>
      <p:sp>
        <p:nvSpPr>
          <p:cNvPr id="53" name="Shape 51"/>
          <p:cNvSpPr/>
          <p:nvPr/>
        </p:nvSpPr>
        <p:spPr>
          <a:xfrm>
            <a:off x="996696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54" name="Shape 52"/>
          <p:cNvSpPr/>
          <p:nvPr/>
        </p:nvSpPr>
        <p:spPr>
          <a:xfrm>
            <a:off x="10012680" y="374904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55" name="Text 53"/>
          <p:cNvSpPr/>
          <p:nvPr/>
        </p:nvSpPr>
        <p:spPr>
          <a:xfrm>
            <a:off x="1014984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the site</a:t>
            </a:r>
            <a:endParaRPr lang="en-US" sz="1100" dirty="0"/>
          </a:p>
        </p:txBody>
      </p:sp>
      <p:sp>
        <p:nvSpPr>
          <p:cNvPr id="56" name="Shape 54"/>
          <p:cNvSpPr/>
          <p:nvPr/>
        </p:nvSpPr>
        <p:spPr>
          <a:xfrm>
            <a:off x="10012680" y="416052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57" name="Text 55"/>
          <p:cNvSpPr/>
          <p:nvPr/>
        </p:nvSpPr>
        <p:spPr>
          <a:xfrm>
            <a:off x="1014984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one integration</a:t>
            </a:r>
            <a:endParaRPr lang="en-US" sz="1100" dirty="0"/>
          </a:p>
        </p:txBody>
      </p:sp>
      <p:sp>
        <p:nvSpPr>
          <p:cNvPr id="58" name="Shape 56"/>
          <p:cNvSpPr/>
          <p:nvPr/>
        </p:nvSpPr>
        <p:spPr>
          <a:xfrm>
            <a:off x="10012680" y="457200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59" name="Text 57"/>
          <p:cNvSpPr/>
          <p:nvPr/>
        </p:nvSpPr>
        <p:spPr>
          <a:xfrm>
            <a:off x="1014984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English content</a:t>
            </a:r>
            <a:endParaRPr lang="en-US" sz="1100" dirty="0"/>
          </a:p>
        </p:txBody>
      </p:sp>
      <p:sp>
        <p:nvSpPr>
          <p:cNvPr id="60" name="Shape 58"/>
          <p:cNvSpPr/>
          <p:nvPr/>
        </p:nvSpPr>
        <p:spPr>
          <a:xfrm>
            <a:off x="10012680" y="4983480"/>
            <a:ext cx="73152" cy="73152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61" name="Text 59"/>
          <p:cNvSpPr/>
          <p:nvPr/>
        </p:nvSpPr>
        <p:spPr>
          <a:xfrm>
            <a:off x="1014984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payment / FX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36576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486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 blueprint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Earcent  ·  Service overview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881360" y="5486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/ 9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1280160"/>
            <a:ext cx="1005840" cy="1005840"/>
          </a:xfrm>
          <a:prstGeom prst="ellipse">
            <a:avLst/>
          </a:prstGeom>
          <a:solidFill>
            <a:srgbClr val="0F172A"/>
          </a:solidFill>
          <a:ln w="25400">
            <a:solidFill>
              <a:srgbClr val="F59E0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325880"/>
            <a:ext cx="1005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1737360" y="14173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EXPORT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737360" y="169164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Export paperwork &amp; customs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54864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48640" y="2743200"/>
            <a:ext cx="2834640" cy="109728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7724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77724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15" name="Shape 13"/>
          <p:cNvSpPr/>
          <p:nvPr/>
        </p:nvSpPr>
        <p:spPr>
          <a:xfrm>
            <a:off x="822960" y="374904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16" name="Text 14"/>
          <p:cNvSpPr/>
          <p:nvPr/>
        </p:nvSpPr>
        <p:spPr>
          <a:xfrm>
            <a:off x="96012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Category control unclear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822960" y="416052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18" name="Text 16"/>
          <p:cNvSpPr/>
          <p:nvPr/>
        </p:nvSpPr>
        <p:spPr>
          <a:xfrm>
            <a:off x="96012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Customs delay hits delivery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822960" y="457200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20" name="Text 18"/>
          <p:cNvSpPr/>
          <p:nvPr/>
        </p:nvSpPr>
        <p:spPr>
          <a:xfrm>
            <a:off x="96012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Tax refund and FX path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22960" y="498348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22" name="Text 20"/>
          <p:cNvSpPr/>
          <p:nvPr/>
        </p:nvSpPr>
        <p:spPr>
          <a:xfrm>
            <a:off x="96012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AEO qualification gap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61188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611880" y="2743200"/>
            <a:ext cx="2834640" cy="109728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25" name="Text 23"/>
          <p:cNvSpPr/>
          <p:nvPr/>
        </p:nvSpPr>
        <p:spPr>
          <a:xfrm>
            <a:off x="384048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384048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role</a:t>
            </a:r>
            <a:endParaRPr lang="en-US" sz="1800" dirty="0"/>
          </a:p>
        </p:txBody>
      </p:sp>
      <p:sp>
        <p:nvSpPr>
          <p:cNvPr id="27" name="Shape 25"/>
          <p:cNvSpPr/>
          <p:nvPr/>
        </p:nvSpPr>
        <p:spPr>
          <a:xfrm>
            <a:off x="384048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28" name="Shape 26"/>
          <p:cNvSpPr/>
          <p:nvPr/>
        </p:nvSpPr>
        <p:spPr>
          <a:xfrm>
            <a:off x="3886200" y="374904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29" name="Text 27"/>
          <p:cNvSpPr/>
          <p:nvPr/>
        </p:nvSpPr>
        <p:spPr>
          <a:xfrm>
            <a:off x="402336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Licence and document map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3886200" y="416052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31" name="Text 29"/>
          <p:cNvSpPr/>
          <p:nvPr/>
        </p:nvSpPr>
        <p:spPr>
          <a:xfrm>
            <a:off x="402336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Broker co-ordination and review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3886200" y="457200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33" name="Text 31"/>
          <p:cNvSpPr/>
          <p:nvPr/>
        </p:nvSpPr>
        <p:spPr>
          <a:xfrm>
            <a:off x="402336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Tax refund and FX design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3886200" y="498348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35" name="Text 33"/>
          <p:cNvSpPr/>
          <p:nvPr/>
        </p:nvSpPr>
        <p:spPr>
          <a:xfrm>
            <a:off x="402336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 and contingency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667512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6675120" y="2743200"/>
            <a:ext cx="2834640" cy="109728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38" name="Text 36"/>
          <p:cNvSpPr/>
          <p:nvPr/>
        </p:nvSpPr>
        <p:spPr>
          <a:xfrm>
            <a:off x="690372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690372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Deliverables</a:t>
            </a:r>
            <a:endParaRPr lang="en-US" sz="1800" dirty="0"/>
          </a:p>
        </p:txBody>
      </p:sp>
      <p:sp>
        <p:nvSpPr>
          <p:cNvPr id="40" name="Shape 38"/>
          <p:cNvSpPr/>
          <p:nvPr/>
        </p:nvSpPr>
        <p:spPr>
          <a:xfrm>
            <a:off x="690372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41" name="Shape 39"/>
          <p:cNvSpPr/>
          <p:nvPr/>
        </p:nvSpPr>
        <p:spPr>
          <a:xfrm>
            <a:off x="6949440" y="374904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42" name="Text 40"/>
          <p:cNvSpPr/>
          <p:nvPr/>
        </p:nvSpPr>
        <p:spPr>
          <a:xfrm>
            <a:off x="708660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Licence / filing pack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6949440" y="416052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44" name="Text 42"/>
          <p:cNvSpPr/>
          <p:nvPr/>
        </p:nvSpPr>
        <p:spPr>
          <a:xfrm>
            <a:off x="708660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Customs and clearance log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6949440" y="457200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46" name="Text 44"/>
          <p:cNvSpPr/>
          <p:nvPr/>
        </p:nvSpPr>
        <p:spPr>
          <a:xfrm>
            <a:off x="708660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Refund and FX settlement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6949440" y="498348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48" name="Text 46"/>
          <p:cNvSpPr/>
          <p:nvPr/>
        </p:nvSpPr>
        <p:spPr>
          <a:xfrm>
            <a:off x="708660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and risk notes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973836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50" name="Shape 48"/>
          <p:cNvSpPr/>
          <p:nvPr/>
        </p:nvSpPr>
        <p:spPr>
          <a:xfrm>
            <a:off x="9738360" y="2743200"/>
            <a:ext cx="2834640" cy="109728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51" name="Text 49"/>
          <p:cNvSpPr/>
          <p:nvPr/>
        </p:nvSpPr>
        <p:spPr>
          <a:xfrm>
            <a:off x="996696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996696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Single-item path</a:t>
            </a:r>
            <a:endParaRPr lang="en-US" sz="1800" dirty="0"/>
          </a:p>
        </p:txBody>
      </p:sp>
      <p:sp>
        <p:nvSpPr>
          <p:cNvPr id="53" name="Shape 51"/>
          <p:cNvSpPr/>
          <p:nvPr/>
        </p:nvSpPr>
        <p:spPr>
          <a:xfrm>
            <a:off x="996696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54" name="Shape 52"/>
          <p:cNvSpPr/>
          <p:nvPr/>
        </p:nvSpPr>
        <p:spPr>
          <a:xfrm>
            <a:off x="10012680" y="374904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5" name="Text 53"/>
          <p:cNvSpPr/>
          <p:nvPr/>
        </p:nvSpPr>
        <p:spPr>
          <a:xfrm>
            <a:off x="1014984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the site</a:t>
            </a:r>
            <a:endParaRPr lang="en-US" sz="1100" dirty="0"/>
          </a:p>
        </p:txBody>
      </p:sp>
      <p:sp>
        <p:nvSpPr>
          <p:cNvPr id="56" name="Shape 54"/>
          <p:cNvSpPr/>
          <p:nvPr/>
        </p:nvSpPr>
        <p:spPr>
          <a:xfrm>
            <a:off x="10012680" y="416052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7" name="Text 55"/>
          <p:cNvSpPr/>
          <p:nvPr/>
        </p:nvSpPr>
        <p:spPr>
          <a:xfrm>
            <a:off x="1014984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one integration</a:t>
            </a:r>
            <a:endParaRPr lang="en-US" sz="1100" dirty="0"/>
          </a:p>
        </p:txBody>
      </p:sp>
      <p:sp>
        <p:nvSpPr>
          <p:cNvPr id="58" name="Shape 56"/>
          <p:cNvSpPr/>
          <p:nvPr/>
        </p:nvSpPr>
        <p:spPr>
          <a:xfrm>
            <a:off x="10012680" y="457200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9" name="Text 57"/>
          <p:cNvSpPr/>
          <p:nvPr/>
        </p:nvSpPr>
        <p:spPr>
          <a:xfrm>
            <a:off x="1014984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English content</a:t>
            </a:r>
            <a:endParaRPr lang="en-US" sz="1100" dirty="0"/>
          </a:p>
        </p:txBody>
      </p:sp>
      <p:sp>
        <p:nvSpPr>
          <p:cNvPr id="60" name="Shape 58"/>
          <p:cNvSpPr/>
          <p:nvPr/>
        </p:nvSpPr>
        <p:spPr>
          <a:xfrm>
            <a:off x="10012680" y="4983480"/>
            <a:ext cx="73152" cy="73152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61" name="Text 59"/>
          <p:cNvSpPr/>
          <p:nvPr/>
        </p:nvSpPr>
        <p:spPr>
          <a:xfrm>
            <a:off x="1014984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payment / FX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36576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486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 blueprint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Earcent  ·  Service overview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881360" y="5486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/ 9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1280160"/>
            <a:ext cx="1005840" cy="1005840"/>
          </a:xfrm>
          <a:prstGeom prst="ellipse">
            <a:avLst/>
          </a:prstGeom>
          <a:solidFill>
            <a:srgbClr val="0F172A"/>
          </a:solidFill>
          <a:ln w="25400">
            <a:solidFill>
              <a:srgbClr val="F8717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325880"/>
            <a:ext cx="1005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1737360" y="14173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737360" y="169164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Overseas market, 0→1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54864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48640" y="2743200"/>
            <a:ext cx="2834640" cy="109728"/>
          </a:xfrm>
          <a:prstGeom prst="rect">
            <a:avLst/>
          </a:prstGeom>
          <a:solidFill>
            <a:srgbClr val="F87171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7724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77724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15" name="Shape 13"/>
          <p:cNvSpPr/>
          <p:nvPr/>
        </p:nvSpPr>
        <p:spPr>
          <a:xfrm>
            <a:off x="822960" y="374904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16" name="Text 14"/>
          <p:cNvSpPr/>
          <p:nvPr/>
        </p:nvSpPr>
        <p:spPr>
          <a:xfrm>
            <a:off x="96012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market first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822960" y="416052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18" name="Text 16"/>
          <p:cNvSpPr/>
          <p:nvPr/>
        </p:nvSpPr>
        <p:spPr>
          <a:xfrm>
            <a:off x="96012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English content system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822960" y="457200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20" name="Text 18"/>
          <p:cNvSpPr/>
          <p:nvPr/>
        </p:nvSpPr>
        <p:spPr>
          <a:xfrm>
            <a:off x="96012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Acquisition cost runaway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22960" y="498348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22" name="Text 20"/>
          <p:cNvSpPr/>
          <p:nvPr/>
        </p:nvSpPr>
        <p:spPr>
          <a:xfrm>
            <a:off x="96012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conversion dashboards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61188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611880" y="2743200"/>
            <a:ext cx="2834640" cy="109728"/>
          </a:xfrm>
          <a:prstGeom prst="rect">
            <a:avLst/>
          </a:prstGeom>
          <a:solidFill>
            <a:srgbClr val="F87171"/>
          </a:solidFill>
          <a:ln/>
        </p:spPr>
      </p:sp>
      <p:sp>
        <p:nvSpPr>
          <p:cNvPr id="25" name="Text 23"/>
          <p:cNvSpPr/>
          <p:nvPr/>
        </p:nvSpPr>
        <p:spPr>
          <a:xfrm>
            <a:off x="384048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384048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role</a:t>
            </a:r>
            <a:endParaRPr lang="en-US" sz="1800" dirty="0"/>
          </a:p>
        </p:txBody>
      </p:sp>
      <p:sp>
        <p:nvSpPr>
          <p:cNvPr id="27" name="Shape 25"/>
          <p:cNvSpPr/>
          <p:nvPr/>
        </p:nvSpPr>
        <p:spPr>
          <a:xfrm>
            <a:off x="384048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28" name="Shape 26"/>
          <p:cNvSpPr/>
          <p:nvPr/>
        </p:nvSpPr>
        <p:spPr>
          <a:xfrm>
            <a:off x="3886200" y="374904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29" name="Text 27"/>
          <p:cNvSpPr/>
          <p:nvPr/>
        </p:nvSpPr>
        <p:spPr>
          <a:xfrm>
            <a:off x="402336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judgement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3886200" y="416052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31" name="Text 29"/>
          <p:cNvSpPr/>
          <p:nvPr/>
        </p:nvSpPr>
        <p:spPr>
          <a:xfrm>
            <a:off x="402336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English content system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3886200" y="457200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33" name="Text 31"/>
          <p:cNvSpPr/>
          <p:nvPr/>
        </p:nvSpPr>
        <p:spPr>
          <a:xfrm>
            <a:off x="402336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Cold start and first customers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3886200" y="498348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35" name="Text 33"/>
          <p:cNvSpPr/>
          <p:nvPr/>
        </p:nvSpPr>
        <p:spPr>
          <a:xfrm>
            <a:off x="402336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Dashboards and review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667512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6675120" y="2743200"/>
            <a:ext cx="2834640" cy="109728"/>
          </a:xfrm>
          <a:prstGeom prst="rect">
            <a:avLst/>
          </a:prstGeom>
          <a:solidFill>
            <a:srgbClr val="F87171"/>
          </a:solidFill>
          <a:ln/>
        </p:spPr>
      </p:sp>
      <p:sp>
        <p:nvSpPr>
          <p:cNvPr id="38" name="Text 36"/>
          <p:cNvSpPr/>
          <p:nvPr/>
        </p:nvSpPr>
        <p:spPr>
          <a:xfrm>
            <a:off x="690372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690372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Deliverables</a:t>
            </a:r>
            <a:endParaRPr lang="en-US" sz="1800" dirty="0"/>
          </a:p>
        </p:txBody>
      </p:sp>
      <p:sp>
        <p:nvSpPr>
          <p:cNvPr id="40" name="Shape 38"/>
          <p:cNvSpPr/>
          <p:nvPr/>
        </p:nvSpPr>
        <p:spPr>
          <a:xfrm>
            <a:off x="690372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41" name="Shape 39"/>
          <p:cNvSpPr/>
          <p:nvPr/>
        </p:nvSpPr>
        <p:spPr>
          <a:xfrm>
            <a:off x="6949440" y="374904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42" name="Text 40"/>
          <p:cNvSpPr/>
          <p:nvPr/>
        </p:nvSpPr>
        <p:spPr>
          <a:xfrm>
            <a:off x="708660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and channel map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6949440" y="416052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44" name="Text 42"/>
          <p:cNvSpPr/>
          <p:nvPr/>
        </p:nvSpPr>
        <p:spPr>
          <a:xfrm>
            <a:off x="708660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English content and posts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6949440" y="457200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46" name="Text 44"/>
          <p:cNvSpPr/>
          <p:nvPr/>
        </p:nvSpPr>
        <p:spPr>
          <a:xfrm>
            <a:off x="708660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customers and metrics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6949440" y="498348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48" name="Text 46"/>
          <p:cNvSpPr/>
          <p:nvPr/>
        </p:nvSpPr>
        <p:spPr>
          <a:xfrm>
            <a:off x="708660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and next quarter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9738360" y="2743200"/>
            <a:ext cx="2834640" cy="3474720"/>
          </a:xfrm>
          <a:prstGeom prst="roundRect">
            <a:avLst>
              <a:gd name="adj" fmla="val 3226"/>
            </a:avLst>
          </a:prstGeom>
          <a:solidFill>
            <a:srgbClr val="111827"/>
          </a:solidFill>
          <a:ln w="9525">
            <a:solidFill>
              <a:srgbClr val="1E293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50" name="Shape 48"/>
          <p:cNvSpPr/>
          <p:nvPr/>
        </p:nvSpPr>
        <p:spPr>
          <a:xfrm>
            <a:off x="9738360" y="2743200"/>
            <a:ext cx="2834640" cy="109728"/>
          </a:xfrm>
          <a:prstGeom prst="rect">
            <a:avLst/>
          </a:prstGeom>
          <a:solidFill>
            <a:srgbClr val="F87171"/>
          </a:solidFill>
          <a:ln/>
        </p:spPr>
      </p:sp>
      <p:sp>
        <p:nvSpPr>
          <p:cNvPr id="51" name="Text 49"/>
          <p:cNvSpPr/>
          <p:nvPr/>
        </p:nvSpPr>
        <p:spPr>
          <a:xfrm>
            <a:off x="9966960" y="2926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996696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Single-item path</a:t>
            </a:r>
            <a:endParaRPr lang="en-US" sz="1800" dirty="0"/>
          </a:p>
        </p:txBody>
      </p:sp>
      <p:sp>
        <p:nvSpPr>
          <p:cNvPr id="53" name="Shape 51"/>
          <p:cNvSpPr/>
          <p:nvPr/>
        </p:nvSpPr>
        <p:spPr>
          <a:xfrm>
            <a:off x="9966960" y="3611880"/>
            <a:ext cx="2377440" cy="18288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54" name="Shape 52"/>
          <p:cNvSpPr/>
          <p:nvPr/>
        </p:nvSpPr>
        <p:spPr>
          <a:xfrm>
            <a:off x="10012680" y="374904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55" name="Text 53"/>
          <p:cNvSpPr/>
          <p:nvPr/>
        </p:nvSpPr>
        <p:spPr>
          <a:xfrm>
            <a:off x="10149840" y="370332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the site</a:t>
            </a:r>
            <a:endParaRPr lang="en-US" sz="1100" dirty="0"/>
          </a:p>
        </p:txBody>
      </p:sp>
      <p:sp>
        <p:nvSpPr>
          <p:cNvPr id="56" name="Shape 54"/>
          <p:cNvSpPr/>
          <p:nvPr/>
        </p:nvSpPr>
        <p:spPr>
          <a:xfrm>
            <a:off x="10012680" y="416052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57" name="Text 55"/>
          <p:cNvSpPr/>
          <p:nvPr/>
        </p:nvSpPr>
        <p:spPr>
          <a:xfrm>
            <a:off x="10149840" y="41148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one integration</a:t>
            </a:r>
            <a:endParaRPr lang="en-US" sz="1100" dirty="0"/>
          </a:p>
        </p:txBody>
      </p:sp>
      <p:sp>
        <p:nvSpPr>
          <p:cNvPr id="58" name="Shape 56"/>
          <p:cNvSpPr/>
          <p:nvPr/>
        </p:nvSpPr>
        <p:spPr>
          <a:xfrm>
            <a:off x="10012680" y="457200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59" name="Text 57"/>
          <p:cNvSpPr/>
          <p:nvPr/>
        </p:nvSpPr>
        <p:spPr>
          <a:xfrm>
            <a:off x="10149840" y="452628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English content</a:t>
            </a:r>
            <a:endParaRPr lang="en-US" sz="1100" dirty="0"/>
          </a:p>
        </p:txBody>
      </p:sp>
      <p:sp>
        <p:nvSpPr>
          <p:cNvPr id="60" name="Shape 58"/>
          <p:cNvSpPr/>
          <p:nvPr/>
        </p:nvSpPr>
        <p:spPr>
          <a:xfrm>
            <a:off x="10012680" y="4983480"/>
            <a:ext cx="73152" cy="73152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61" name="Text 59"/>
          <p:cNvSpPr/>
          <p:nvPr/>
        </p:nvSpPr>
        <p:spPr>
          <a:xfrm>
            <a:off x="10149840" y="49377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payment / FX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36576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486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4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 blueprint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Earcent  ·  Service overview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881360" y="548640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/ 9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1280160"/>
            <a:ext cx="5486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item only? Of course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548640" y="210312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narrow, expand later.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48640" y="2926080"/>
            <a:ext cx="2606040" cy="1188720"/>
          </a:xfrm>
          <a:prstGeom prst="roundRect">
            <a:avLst>
              <a:gd name="adj" fmla="val 7692"/>
            </a:avLst>
          </a:prstGeom>
          <a:solidFill>
            <a:srgbClr val="111827"/>
          </a:solidFill>
          <a:ln w="15240">
            <a:solidFill>
              <a:srgbClr val="22D3EE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777240" y="3154680"/>
            <a:ext cx="365760" cy="365760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0" name="Text 8"/>
          <p:cNvSpPr/>
          <p:nvPr/>
        </p:nvSpPr>
        <p:spPr>
          <a:xfrm>
            <a:off x="777240" y="31546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234440" y="31546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a website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77240" y="356616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foundation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383280" y="2926080"/>
            <a:ext cx="2606040" cy="1188720"/>
          </a:xfrm>
          <a:prstGeom prst="roundRect">
            <a:avLst>
              <a:gd name="adj" fmla="val 7692"/>
            </a:avLst>
          </a:prstGeom>
          <a:solidFill>
            <a:srgbClr val="111827"/>
          </a:solidFill>
          <a:ln w="15240">
            <a:solidFill>
              <a:srgbClr val="34D399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611880" y="3154680"/>
            <a:ext cx="365760" cy="365760"/>
          </a:xfrm>
          <a:prstGeom prst="ellipse">
            <a:avLst/>
          </a:prstGeom>
          <a:solidFill>
            <a:srgbClr val="34D399"/>
          </a:solidFill>
          <a:ln/>
        </p:spPr>
      </p:sp>
      <p:sp>
        <p:nvSpPr>
          <p:cNvPr id="15" name="Text 13"/>
          <p:cNvSpPr/>
          <p:nvPr/>
        </p:nvSpPr>
        <p:spPr>
          <a:xfrm>
            <a:off x="3611880" y="31546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069080" y="31546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an offshore company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611880" y="356616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Offshore company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217920" y="2926080"/>
            <a:ext cx="2606040" cy="1188720"/>
          </a:xfrm>
          <a:prstGeom prst="roundRect">
            <a:avLst>
              <a:gd name="adj" fmla="val 7692"/>
            </a:avLst>
          </a:prstGeom>
          <a:solidFill>
            <a:srgbClr val="111827"/>
          </a:solidFill>
          <a:ln w="15240">
            <a:solidFill>
              <a:srgbClr val="F59E0B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446520" y="3154680"/>
            <a:ext cx="365760" cy="36576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20" name="Text 18"/>
          <p:cNvSpPr/>
          <p:nvPr/>
        </p:nvSpPr>
        <p:spPr>
          <a:xfrm>
            <a:off x="6446520" y="31546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903720" y="31546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export customs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446520" y="356616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Export paperwork &amp; customs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9052560" y="2926080"/>
            <a:ext cx="2606040" cy="1188720"/>
          </a:xfrm>
          <a:prstGeom prst="roundRect">
            <a:avLst>
              <a:gd name="adj" fmla="val 7692"/>
            </a:avLst>
          </a:prstGeom>
          <a:solidFill>
            <a:srgbClr val="111827"/>
          </a:solidFill>
          <a:ln w="15240">
            <a:solidFill>
              <a:srgbClr val="F87171"/>
            </a:solidFill>
            <a:prstDash val="solid"/>
          </a:ln>
          <a:effectLst>
            <a:outerShdw sx="100000" sy="100000" kx="0" ky="0" algn="bl" rotWithShape="0" blurRad="228600" dist="50800" dir="5400000">
              <a:srgbClr val="000000">
                <a:alpha val="1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9281160" y="3154680"/>
            <a:ext cx="365760" cy="365760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25" name="Text 23"/>
          <p:cNvSpPr/>
          <p:nvPr/>
        </p:nvSpPr>
        <p:spPr>
          <a:xfrm>
            <a:off x="9281160" y="31546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9738360" y="31546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English site + payment path only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9281160" y="356616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Overseas market, 0→1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48640" y="448056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we work</a:t>
            </a:r>
            <a:endParaRPr lang="en-US" sz="2400" dirty="0"/>
          </a:p>
        </p:txBody>
      </p:sp>
      <p:sp>
        <p:nvSpPr>
          <p:cNvPr id="29" name="Shape 27"/>
          <p:cNvSpPr/>
          <p:nvPr/>
        </p:nvSpPr>
        <p:spPr>
          <a:xfrm>
            <a:off x="548640" y="5120640"/>
            <a:ext cx="54864" cy="109728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30" name="Text 28"/>
          <p:cNvSpPr/>
          <p:nvPr/>
        </p:nvSpPr>
        <p:spPr>
          <a:xfrm>
            <a:off x="731520" y="512064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Transparent pricing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731520" y="5577840"/>
            <a:ext cx="2468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Itemised and staged, no bundled surprises.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3520440" y="5120640"/>
            <a:ext cx="54864" cy="1097280"/>
          </a:xfrm>
          <a:prstGeom prst="rect">
            <a:avLst/>
          </a:prstGeom>
          <a:solidFill>
            <a:srgbClr val="34D399"/>
          </a:solidFill>
          <a:ln/>
        </p:spPr>
      </p:sp>
      <p:sp>
        <p:nvSpPr>
          <p:cNvPr id="33" name="Text 31"/>
          <p:cNvSpPr/>
          <p:nvPr/>
        </p:nvSpPr>
        <p:spPr>
          <a:xfrm>
            <a:off x="3703320" y="512064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package required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3703320" y="5577840"/>
            <a:ext cx="2468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Begin with one item, expand or pause any time.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6492240" y="5120640"/>
            <a:ext cx="54864" cy="10972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36" name="Text 34"/>
          <p:cNvSpPr/>
          <p:nvPr/>
        </p:nvSpPr>
        <p:spPr>
          <a:xfrm>
            <a:off x="6675120" y="512064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 execution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6675120" y="5577840"/>
            <a:ext cx="2468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Licensed agents, brokers and banks do the work.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9464040" y="5120640"/>
            <a:ext cx="54864" cy="1097280"/>
          </a:xfrm>
          <a:prstGeom prst="rect">
            <a:avLst/>
          </a:prstGeom>
          <a:solidFill>
            <a:srgbClr val="F87171"/>
          </a:solidFill>
          <a:ln/>
        </p:spPr>
      </p:sp>
      <p:sp>
        <p:nvSpPr>
          <p:cNvPr id="39" name="Text 37"/>
          <p:cNvSpPr/>
          <p:nvPr/>
        </p:nvSpPr>
        <p:spPr>
          <a:xfrm>
            <a:off x="9646920" y="512064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Trustworthy data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9646920" y="5577840"/>
            <a:ext cx="2468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Categorised files, milestones on record.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B122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61520" cy="365760"/>
          </a:xfrm>
          <a:prstGeom prst="rect">
            <a:avLst/>
          </a:prstGeom>
          <a:solidFill>
            <a:srgbClr val="22D3EE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28016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we start</a:t>
            </a:r>
            <a:endParaRPr lang="en-US" sz="5600" dirty="0"/>
          </a:p>
        </p:txBody>
      </p:sp>
      <p:sp>
        <p:nvSpPr>
          <p:cNvPr id="5" name="Text 3"/>
          <p:cNvSpPr/>
          <p:nvPr/>
        </p:nvSpPr>
        <p:spPr>
          <a:xfrm>
            <a:off x="548640" y="219456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Skim the deck, then book a 30-minute video call.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640080" y="3108960"/>
            <a:ext cx="164592" cy="16459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03580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the project intake form to brief us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40080" y="3566160"/>
            <a:ext cx="164592" cy="16459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349300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Forward this deck to your team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40080" y="4023360"/>
            <a:ext cx="164592" cy="164592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1" name="Text 9"/>
          <p:cNvSpPr/>
          <p:nvPr/>
        </p:nvSpPr>
        <p:spPr>
          <a:xfrm>
            <a:off x="914400" y="395020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reply within one business day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48640" y="4937760"/>
            <a:ext cx="4572000" cy="822960"/>
          </a:xfrm>
          <a:prstGeom prst="roundRect">
            <a:avLst>
              <a:gd name="adj" fmla="val 11111"/>
            </a:avLst>
          </a:prstGeom>
          <a:solidFill>
            <a:srgbClr val="22D3EE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4937760"/>
            <a:ext cx="4572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12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Book a consult  →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548640" y="585216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scan our WeChat QR on the right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7772400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7936992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8101584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8266176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8430768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8595360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8759952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8924544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9089136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9253728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9418320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9582912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9747504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28" name="Shape 26"/>
          <p:cNvSpPr/>
          <p:nvPr/>
        </p:nvSpPr>
        <p:spPr>
          <a:xfrm>
            <a:off x="9912096" y="4937760"/>
            <a:ext cx="54864" cy="54864"/>
          </a:xfrm>
          <a:prstGeom prst="ellipse">
            <a:avLst/>
          </a:prstGeom>
          <a:solidFill>
            <a:srgbClr val="22D3EE">
              <a:alpha val="50000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8503920" y="640080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Earcent  ·  v1.0  ·  2026</a:t>
            </a:r>
            <a:endParaRPr lang="en-US" sz="1000" dirty="0"/>
          </a:p>
        </p:txBody>
      </p:sp>
      <p:pic>
        <p:nvPicPr>
          <p:cNvPr id="200" name="WeChat QR"/>
          <p:cNvPicPr>
            <a:picLocks noChangeAspect="1"/>
          </p:cNvPicPr>
        </p:nvPicPr>
        <p:blipFill>
          <a:blip r:embed="rId3"/>
          <a:stretch>
            <a:fillRect/>
          </a:stretch>
        </p:blipFill>
        <p:spPr>
          <a:xfrm>
            <a:off x="9800000" y="3300000"/>
            <a:ext cx="1400000" cy="1290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four services in detail</dc:title>
  <dc:subject>PptxGenJS Presentation</dc:subject>
  <dc:creator>Going-Global</dc:creator>
  <cp:lastModifiedBy>Going-Global</cp:lastModifiedBy>
  <cp:revision>1</cp:revision>
  <dcterms:created xsi:type="dcterms:W3CDTF">2026-09-07T06:26:25Z</dcterms:created>
  <dcterms:modified xsi:type="dcterms:W3CDTF">2026-09-07T06:26:25Z</dcterms:modified>
</cp:coreProperties>
</file>